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9" r:id="rId4"/>
    <p:sldId id="265" r:id="rId5"/>
    <p:sldId id="277" r:id="rId6"/>
    <p:sldId id="278" r:id="rId7"/>
    <p:sldId id="279" r:id="rId8"/>
    <p:sldId id="280" r:id="rId9"/>
    <p:sldId id="281" r:id="rId10"/>
    <p:sldId id="268" r:id="rId11"/>
    <p:sldId id="269" r:id="rId12"/>
    <p:sldId id="27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74" r:id="rId31"/>
  </p:sldIdLst>
  <p:sldSz cx="12192000" cy="6858000"/>
  <p:notesSz cx="6858000" cy="9144000"/>
  <p:embeddedFontLst>
    <p:embeddedFont>
      <p:font typeface="BM DoHyeon OTF" panose="020B0600000101010101" pitchFamily="34" charset="-127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0"/>
    <p:restoredTop sz="94731"/>
  </p:normalViewPr>
  <p:slideViewPr>
    <p:cSldViewPr snapToGrid="0" snapToObjects="1" showGuides="1">
      <p:cViewPr varScale="1">
        <p:scale>
          <a:sx n="127" d="100"/>
          <a:sy n="127" d="100"/>
        </p:scale>
        <p:origin x="208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0CFF8-6AD1-5A47-AAE7-6DCDDB251B66}" type="datetimeFigureOut">
              <a:rPr kumimoji="1" lang="ko-Kore-KR" altLang="en-US" smtClean="0"/>
              <a:t>2022. 4. 28.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2EB60-872D-9341-925C-77C960DD76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232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90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Y</a:t>
            </a:r>
            <a:r>
              <a:rPr kumimoji="1" lang="ko-KR" altLang="en-US" dirty="0"/>
              <a:t>값이 </a:t>
            </a:r>
            <a:r>
              <a:rPr kumimoji="1" lang="en-US" altLang="ko-KR" dirty="0"/>
              <a:t>1</a:t>
            </a:r>
            <a:r>
              <a:rPr kumimoji="1" lang="ko-KR" altLang="en-US" dirty="0" err="1"/>
              <a:t>일때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가설함수값이 </a:t>
            </a:r>
            <a:r>
              <a:rPr kumimoji="1" lang="en-US" altLang="ko-KR" dirty="0"/>
              <a:t>1</a:t>
            </a:r>
            <a:r>
              <a:rPr kumimoji="1" lang="ko-KR" altLang="en-US" dirty="0" err="1"/>
              <a:t>에가까워지면</a:t>
            </a:r>
            <a:r>
              <a:rPr kumimoji="1" lang="ko-KR" altLang="en-US" dirty="0"/>
              <a:t> </a:t>
            </a:r>
            <a:r>
              <a:rPr kumimoji="1" lang="en-US" altLang="ko-KR" dirty="0"/>
              <a:t>C</a:t>
            </a:r>
            <a:r>
              <a:rPr kumimoji="1" lang="ko-KR" altLang="en-US" dirty="0"/>
              <a:t>함수 값이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 가까워지고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 가까워지면 무한대로 발산하는 형태이고</a:t>
            </a:r>
            <a:r>
              <a:rPr kumimoji="1" lang="en-US" altLang="ko-KR" dirty="0"/>
              <a:t>,</a:t>
            </a:r>
          </a:p>
          <a:p>
            <a:r>
              <a:rPr kumimoji="1" lang="en-US" altLang="ko-Kore-KR" dirty="0"/>
              <a:t>Y</a:t>
            </a:r>
            <a:r>
              <a:rPr kumimoji="1" lang="ko-KR" altLang="en-US" dirty="0"/>
              <a:t>값이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일떄는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가설함수값이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 가까워지면 </a:t>
            </a:r>
            <a:r>
              <a:rPr kumimoji="1" lang="en-US" altLang="ko-KR" dirty="0"/>
              <a:t>C</a:t>
            </a:r>
            <a:r>
              <a:rPr kumimoji="1" lang="ko-KR" altLang="en-US" dirty="0"/>
              <a:t>함수 값이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 가까워지고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가까워지면 무한대로 발산하는 형태입니다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</a:t>
            </a:r>
            <a:r>
              <a:rPr kumimoji="1" lang="en-US" altLang="ko-KR" dirty="0"/>
              <a:t>C</a:t>
            </a:r>
            <a:r>
              <a:rPr kumimoji="1" lang="ko-KR" altLang="en-US" dirty="0"/>
              <a:t>함수 값은 옳은 값을 </a:t>
            </a:r>
            <a:r>
              <a:rPr kumimoji="1" lang="ko-KR" altLang="en-US" dirty="0" err="1"/>
              <a:t>예측했을때는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못했을 때에는 무한대로 발산하여 저희가 원하는 코스트 함수의 동작을 만족합니다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if</a:t>
            </a:r>
            <a:r>
              <a:rPr kumimoji="1" lang="ko-KR" altLang="en-US" dirty="0"/>
              <a:t>문의 조건 처리를 없애기 위해서 다음과 같은 식으로 변형이 되었고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데이터 셋에 맞추어 평균을 내어 코스트 함수가 정의 되었습니다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1670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경사하강알고리즘은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선형회귀와</a:t>
            </a:r>
            <a:r>
              <a:rPr kumimoji="1" lang="ko-KR" altLang="en-US" dirty="0"/>
              <a:t> 동일하게 다음과 같이 정의되었습니다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3055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두번째는 </a:t>
            </a:r>
            <a:r>
              <a:rPr kumimoji="1" lang="en-US" altLang="ko-KR" dirty="0" err="1"/>
              <a:t>Softmax</a:t>
            </a:r>
            <a:r>
              <a:rPr kumimoji="1" lang="en-US" altLang="ko-KR" dirty="0"/>
              <a:t> Classification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</a:t>
            </a:r>
            <a:r>
              <a:rPr kumimoji="1" lang="en-US" altLang="ko-KR" dirty="0"/>
              <a:t>Logistic classification</a:t>
            </a:r>
            <a:r>
              <a:rPr kumimoji="1" lang="ko-KR" altLang="en-US" dirty="0"/>
              <a:t>과 달리 레이블 값이 두가지보다 더 많은 값으로 분류될 때 사용합니다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998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먼저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가설함수인데요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일반적으로 접근은 분류의 개수에 맞는 </a:t>
            </a:r>
            <a:r>
              <a:rPr kumimoji="1" lang="en-US" altLang="ko-KR" dirty="0"/>
              <a:t>logistic </a:t>
            </a:r>
            <a:r>
              <a:rPr kumimoji="1" lang="ko-KR" altLang="en-US" dirty="0"/>
              <a:t>함수에서 시작합니다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5730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예를</a:t>
            </a:r>
            <a:r>
              <a:rPr kumimoji="1" lang="ko-KR" altLang="en-US" dirty="0"/>
              <a:t> 들어 다음과 같은 </a:t>
            </a:r>
            <a:r>
              <a:rPr kumimoji="1" lang="en-US" altLang="ko-KR" dirty="0"/>
              <a:t>data set</a:t>
            </a:r>
            <a:r>
              <a:rPr kumimoji="1" lang="ko-KR" altLang="en-US" dirty="0"/>
              <a:t>이 있다고 할 때</a:t>
            </a:r>
            <a:r>
              <a:rPr kumimoji="1" lang="en-US" altLang="ko-KR" dirty="0"/>
              <a:t>,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714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예를</a:t>
            </a:r>
            <a:r>
              <a:rPr kumimoji="1" lang="ko-KR" altLang="en-US" dirty="0"/>
              <a:t> 들어 다음과 같은 </a:t>
            </a:r>
            <a:r>
              <a:rPr kumimoji="1" lang="en-US" altLang="ko-KR" dirty="0"/>
              <a:t>data set</a:t>
            </a:r>
            <a:r>
              <a:rPr kumimoji="1" lang="ko-KR" altLang="en-US" dirty="0"/>
              <a:t>이 있다고 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다음과 같이 </a:t>
            </a:r>
            <a:r>
              <a:rPr kumimoji="1" lang="en-US" altLang="ko-KR" dirty="0"/>
              <a:t>A</a:t>
            </a:r>
            <a:r>
              <a:rPr kumimoji="1" lang="ko-KR" altLang="en-US" dirty="0"/>
              <a:t>인지 아닌지 판단하는 </a:t>
            </a:r>
            <a:r>
              <a:rPr kumimoji="1" lang="en-US" altLang="ko-KR" dirty="0"/>
              <a:t>logistic classification </a:t>
            </a:r>
            <a:r>
              <a:rPr kumimoji="1" lang="ko-KR" altLang="en-US" dirty="0" err="1"/>
              <a:t>가설함수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b</a:t>
            </a:r>
            <a:r>
              <a:rPr kumimoji="1" lang="ko-KR" altLang="en-US" dirty="0"/>
              <a:t>인지 아닌지 판단하는</a:t>
            </a:r>
            <a:r>
              <a:rPr kumimoji="1" lang="en-US" altLang="ko-KR" dirty="0"/>
              <a:t>logistic classification </a:t>
            </a:r>
            <a:r>
              <a:rPr kumimoji="1" lang="ko-KR" altLang="en-US" dirty="0" err="1"/>
              <a:t>가설함수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</a:t>
            </a:r>
            <a:r>
              <a:rPr kumimoji="1" lang="ko-KR" altLang="en-US" dirty="0"/>
              <a:t>인지 아닌지 판단하는 함수</a:t>
            </a:r>
            <a:r>
              <a:rPr kumimoji="1" lang="en-US" altLang="ko-KR" dirty="0"/>
              <a:t>.</a:t>
            </a:r>
            <a:r>
              <a:rPr kumimoji="1" lang="ko-KR" altLang="en-US" dirty="0"/>
              <a:t>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가지를 만들 수 있을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</a:t>
            </a:r>
            <a:r>
              <a:rPr kumimoji="1" lang="en-US" altLang="ko-KR" dirty="0" err="1"/>
              <a:t>softmax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logistic </a:t>
            </a:r>
            <a:r>
              <a:rPr kumimoji="1" lang="en-US" altLang="ko-KR" dirty="0" err="1"/>
              <a:t>classfication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시그모이드</a:t>
            </a:r>
            <a:r>
              <a:rPr kumimoji="1" lang="ko-KR" altLang="en-US" dirty="0"/>
              <a:t> 함수를 사용하지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세 분류의 확률을 고려합니다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455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위의</a:t>
            </a:r>
            <a:r>
              <a:rPr kumimoji="1" lang="ko-KR" altLang="en-US" dirty="0"/>
              <a:t> 사진처럼 </a:t>
            </a:r>
            <a:r>
              <a:rPr kumimoji="1" lang="ko-KR" altLang="en-US" dirty="0" err="1"/>
              <a:t>선형회귀를</a:t>
            </a:r>
            <a:r>
              <a:rPr kumimoji="1" lang="ko-KR" altLang="en-US" dirty="0"/>
              <a:t> 하여 도출된 값들을 총 분류의 합이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 되도록 각각의 크기를 반영하여 아래의 함수를 통하여 변형할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그렇게 되면 저희는 그 값을 확률로 생각할 수 있고</a:t>
            </a:r>
            <a:r>
              <a:rPr kumimoji="1" lang="en-US" altLang="ko-KR" dirty="0"/>
              <a:t>,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8934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위의</a:t>
            </a:r>
            <a:r>
              <a:rPr kumimoji="1" lang="ko-KR" altLang="en-US" dirty="0"/>
              <a:t> 사진처럼 </a:t>
            </a:r>
            <a:r>
              <a:rPr kumimoji="1" lang="ko-KR" altLang="en-US" dirty="0" err="1"/>
              <a:t>선형회귀를</a:t>
            </a:r>
            <a:r>
              <a:rPr kumimoji="1" lang="ko-KR" altLang="en-US" dirty="0"/>
              <a:t> 하여 도출된 값들을 총 분류의 합이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 되도록 각각의 크기를 반영하여 아래의 함수를 통하여 변형할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그렇게 되면 저희는 그 값을 확률로 생각할 수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그중 가장 큰 값을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다른 값들은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</a:t>
            </a:r>
            <a:r>
              <a:rPr kumimoji="1" lang="ko-KR" altLang="en-US" dirty="0"/>
              <a:t> 할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9035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en-US" altLang="ko-KR" dirty="0" err="1"/>
              <a:t>cros</a:t>
            </a:r>
            <a:r>
              <a:rPr kumimoji="1" lang="en-US" altLang="ko-KR" dirty="0"/>
              <a:t> entropy function</a:t>
            </a:r>
            <a:r>
              <a:rPr kumimoji="1" lang="ko-KR" altLang="en-US" dirty="0"/>
              <a:t>은 왼쪽과 같이 정의되는데요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S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Y</a:t>
            </a:r>
            <a:r>
              <a:rPr kumimoji="1" lang="ko-KR" altLang="en-US" dirty="0"/>
              <a:t>에 각각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이루어진 </a:t>
            </a:r>
            <a:r>
              <a:rPr kumimoji="1" lang="en-US" altLang="ko-KR" dirty="0"/>
              <a:t>set</a:t>
            </a:r>
            <a:r>
              <a:rPr kumimoji="1" lang="ko-KR" altLang="en-US" dirty="0"/>
              <a:t>을 대입해보면 </a:t>
            </a:r>
            <a:r>
              <a:rPr kumimoji="1" lang="en-US" altLang="ko-KR" dirty="0"/>
              <a:t>logistic classification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cost function</a:t>
            </a:r>
            <a:r>
              <a:rPr kumimoji="1" lang="ko-KR" altLang="en-US" dirty="0"/>
              <a:t>과 같은 원리로 돌아가는 함수라는 것을 알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 후 모든 데이터 셋을 고려한 평균을 내어 </a:t>
            </a:r>
            <a:r>
              <a:rPr kumimoji="1" lang="en-US" altLang="ko-KR" dirty="0"/>
              <a:t>cost function</a:t>
            </a:r>
            <a:r>
              <a:rPr kumimoji="1" lang="ko-KR" altLang="en-US" dirty="0"/>
              <a:t>을 오른쪽처럼 나타냅니다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2232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경사하강 알고리즘은 앞서 정의된 코스트 함수를 미분하여 러닝레이트를 곱하여 </a:t>
            </a:r>
            <a:r>
              <a:rPr kumimoji="1" lang="en-US" altLang="ko-Kore-KR" dirty="0"/>
              <a:t>W</a:t>
            </a:r>
            <a:r>
              <a:rPr kumimoji="1" lang="ko-Kore-KR" altLang="en-US" dirty="0"/>
              <a:t>값을 수정하는 방식으로 볼 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2058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첫번째로 </a:t>
            </a:r>
            <a:r>
              <a:rPr kumimoji="1" lang="en-US" altLang="ko-KR" dirty="0"/>
              <a:t>Logistic Classification</a:t>
            </a:r>
            <a:r>
              <a:rPr kumimoji="1" lang="ko-KR" altLang="en-US" dirty="0"/>
              <a:t>을 소개하겠습니다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Logistic </a:t>
            </a:r>
            <a:r>
              <a:rPr kumimoji="1" lang="en-US" altLang="ko-KR" dirty="0" err="1"/>
              <a:t>Classfication</a:t>
            </a:r>
            <a:r>
              <a:rPr kumimoji="1" lang="ko-KR" altLang="en-US" dirty="0"/>
              <a:t>은 지난 주에 요약했던 </a:t>
            </a:r>
            <a:r>
              <a:rPr kumimoji="1" lang="en-US" altLang="ko-KR" dirty="0"/>
              <a:t>Linear Regression</a:t>
            </a:r>
            <a:r>
              <a:rPr kumimoji="1" lang="ko-KR" altLang="en-US" dirty="0"/>
              <a:t>과 달리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연속된 값을 추정할 때 사용하는 것이 아니라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레이블이 두가지로 분류될 때 사용합니다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여기서 두가지의 분류는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표현합니다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492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938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러닝레이트 부분에서는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적절한 값을 찾지 못하면 오버슈팅이 발생할 수 있다는 점을 다루었습니다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2278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전처리는 다음과 같이 데이터의 변동폭이 너무 클 경우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오버슈팅이 일어나기 쉽기 때문에 필요합니다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1077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보통 </a:t>
            </a:r>
            <a:r>
              <a:rPr kumimoji="1" lang="en-US" altLang="ko-Kore-KR" dirty="0"/>
              <a:t>0</a:t>
            </a:r>
            <a:r>
              <a:rPr kumimoji="1" lang="ko-Kore-KR" altLang="en-US" dirty="0"/>
              <a:t>을 지나도록 조정하거나</a:t>
            </a:r>
            <a:r>
              <a:rPr kumimoji="1" lang="en-US" altLang="ko-Kore-KR" dirty="0"/>
              <a:t>, normalized</a:t>
            </a:r>
            <a:r>
              <a:rPr kumimoji="1" lang="ko-Kore-KR" altLang="en-US" dirty="0"/>
              <a:t>를 하는데요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오른쪽 밑의 식을 사용해서 표준화를 시킬 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9093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보통 </a:t>
            </a:r>
            <a:r>
              <a:rPr kumimoji="1" lang="en-US" altLang="ko-Kore-KR" dirty="0"/>
              <a:t>0</a:t>
            </a:r>
            <a:r>
              <a:rPr kumimoji="1" lang="ko-Kore-KR" altLang="en-US" dirty="0"/>
              <a:t>을 지나도록 조정하거나</a:t>
            </a:r>
            <a:r>
              <a:rPr kumimoji="1" lang="en-US" altLang="ko-Kore-KR" dirty="0"/>
              <a:t>, normalized</a:t>
            </a:r>
            <a:r>
              <a:rPr kumimoji="1" lang="ko-Kore-KR" altLang="en-US" dirty="0"/>
              <a:t>를 하는데요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오른쪽 밑의 식을 사용해서 표준화를 시킬 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4427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 해결 방법으로는</a:t>
            </a:r>
            <a:r>
              <a:rPr kumimoji="1" lang="en-US" altLang="ko-Kore-KR" dirty="0"/>
              <a:t>, training data set</a:t>
            </a:r>
            <a:r>
              <a:rPr kumimoji="1" lang="ko-Kore-KR" altLang="en-US" dirty="0"/>
              <a:t>을 늘리거나</a:t>
            </a:r>
            <a:r>
              <a:rPr kumimoji="1" lang="en-US" altLang="ko-Kore-KR" dirty="0"/>
              <a:t>, W</a:t>
            </a:r>
            <a:r>
              <a:rPr kumimoji="1" lang="ko-Kore-KR" altLang="en-US" dirty="0"/>
              <a:t>변수의 수를 줄이는 것과 </a:t>
            </a:r>
            <a:r>
              <a:rPr kumimoji="1" lang="en-US" altLang="ko-Kore-KR" dirty="0"/>
              <a:t>regularization</a:t>
            </a:r>
            <a:r>
              <a:rPr kumimoji="1" lang="ko-Kore-KR" altLang="en-US" dirty="0"/>
              <a:t>이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8839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 해결 방법으로는</a:t>
            </a:r>
            <a:r>
              <a:rPr kumimoji="1" lang="en-US" altLang="ko-Kore-KR" dirty="0"/>
              <a:t>, training data set</a:t>
            </a:r>
            <a:r>
              <a:rPr kumimoji="1" lang="ko-Kore-KR" altLang="en-US" dirty="0"/>
              <a:t>을 늘리거나</a:t>
            </a:r>
            <a:r>
              <a:rPr kumimoji="1" lang="en-US" altLang="ko-Kore-KR" dirty="0"/>
              <a:t>, W</a:t>
            </a:r>
            <a:r>
              <a:rPr kumimoji="1" lang="ko-Kore-KR" altLang="en-US" dirty="0"/>
              <a:t>변수의 수를 줄이는 것과 </a:t>
            </a:r>
            <a:r>
              <a:rPr kumimoji="1" lang="en-US" altLang="ko-Kore-KR" dirty="0"/>
              <a:t>regularization</a:t>
            </a:r>
            <a:r>
              <a:rPr kumimoji="1" lang="ko-Kore-KR" altLang="en-US" dirty="0"/>
              <a:t>이 있습니다</a:t>
            </a:r>
            <a:r>
              <a:rPr kumimoji="1" lang="en-US" altLang="ko-Kore-KR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1986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1119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Data set</a:t>
            </a:r>
            <a:r>
              <a:rPr kumimoji="1" lang="ko-Kore-KR" altLang="en-US" dirty="0"/>
              <a:t>중 일부는 모델을 만드는 과정에서 </a:t>
            </a:r>
            <a:r>
              <a:rPr kumimoji="1" lang="en-US" altLang="ko-Kore-KR" dirty="0"/>
              <a:t>training set</a:t>
            </a:r>
            <a:r>
              <a:rPr kumimoji="1" lang="ko-Kore-KR" altLang="en-US" dirty="0"/>
              <a:t>으로 사용하고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나머지는 그 모델을 테스트하기 위한 용도로 사용하도록 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마치 저희가 교과서로 공부하지만 시험문제에는 교과서 문제가 그대로 나오지 않는 것처럼 말입니다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또한 </a:t>
            </a:r>
            <a:r>
              <a:rPr kumimoji="1" lang="en-US" altLang="ko-Kore-KR" dirty="0"/>
              <a:t>training set</a:t>
            </a:r>
            <a:r>
              <a:rPr kumimoji="1" lang="ko-Kore-KR" altLang="en-US" dirty="0"/>
              <a:t>중 일부는 러닝레이트와 람다값을 조절하기 위한 데이터 셋으로 </a:t>
            </a:r>
            <a:r>
              <a:rPr kumimoji="1" lang="en-US" altLang="ko-Kore-KR" dirty="0"/>
              <a:t>validation</a:t>
            </a:r>
            <a:r>
              <a:rPr kumimoji="1" lang="ko-Kore-KR" altLang="en-US" dirty="0"/>
              <a:t>이라는 이름으로 사용한다고 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97443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4105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먼저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가설함수인데요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처음 접근은 </a:t>
            </a:r>
            <a:r>
              <a:rPr kumimoji="1" lang="en-US" altLang="ko-KR" dirty="0"/>
              <a:t>linear regression</a:t>
            </a:r>
            <a:r>
              <a:rPr kumimoji="1" lang="ko-KR" altLang="en-US" dirty="0"/>
              <a:t>과 동일하게 시작합니다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주어진 </a:t>
            </a:r>
            <a:r>
              <a:rPr kumimoji="1" lang="en-US" altLang="ko-KR" dirty="0"/>
              <a:t>data set</a:t>
            </a:r>
            <a:r>
              <a:rPr kumimoji="1" lang="ko-KR" altLang="en-US" dirty="0"/>
              <a:t>에 대해서 </a:t>
            </a:r>
            <a:r>
              <a:rPr kumimoji="1" lang="ko-KR" altLang="en-US" dirty="0" err="1"/>
              <a:t>선형함수로</a:t>
            </a:r>
            <a:r>
              <a:rPr kumimoji="1" lang="ko-KR" altLang="en-US" dirty="0"/>
              <a:t> 회귀하는 것이죠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그 방법에는 문제점이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7575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data set</a:t>
            </a:r>
            <a:r>
              <a:rPr kumimoji="1" lang="ko-KR" altLang="en-US" dirty="0"/>
              <a:t>의 값이 커지거나 작아지면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그에 대한 </a:t>
            </a:r>
            <a:r>
              <a:rPr kumimoji="1" lang="ko-KR" altLang="en-US" dirty="0" err="1"/>
              <a:t>선형회귀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예측값은</a:t>
            </a:r>
            <a:r>
              <a:rPr kumimoji="1" lang="ko-KR" altLang="en-US" dirty="0"/>
              <a:t> 우리가 원하는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머물러 있지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보다 계속해서 커지거나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밑으로 작아진다는 점입니다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3125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그에 대한 해결책은 </a:t>
            </a:r>
            <a:r>
              <a:rPr kumimoji="1" lang="ko-KR" altLang="en-US" dirty="0" err="1"/>
              <a:t>선형회귀한</a:t>
            </a:r>
            <a:r>
              <a:rPr kumimoji="1" lang="ko-KR" altLang="en-US" dirty="0"/>
              <a:t> 결과에 새로운 함수를 덮어서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사이의 값을 도출하는 것입니다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8248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그에 </a:t>
            </a:r>
            <a:r>
              <a:rPr kumimoji="1" lang="ko-KR" altLang="en-US"/>
              <a:t>대한 해결책은 </a:t>
            </a:r>
            <a:r>
              <a:rPr kumimoji="1" lang="ko-KR" altLang="en-US" dirty="0" err="1"/>
              <a:t>선형회귀한</a:t>
            </a:r>
            <a:r>
              <a:rPr kumimoji="1" lang="ko-KR" altLang="en-US" dirty="0"/>
              <a:t> 결과에 새로운 함수를 덮어서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사이의 값을 도출하는 것입니다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9617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 함수를 </a:t>
            </a:r>
            <a:r>
              <a:rPr kumimoji="1" lang="ko-KR" altLang="en-US" dirty="0" err="1"/>
              <a:t>시그모이드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fuction</a:t>
            </a:r>
            <a:r>
              <a:rPr kumimoji="1" lang="ko-KR" altLang="en-US" dirty="0"/>
              <a:t> 혹은 </a:t>
            </a:r>
            <a:r>
              <a:rPr kumimoji="1" lang="en-US" altLang="ko-KR" dirty="0"/>
              <a:t>Logistic </a:t>
            </a:r>
            <a:r>
              <a:rPr kumimoji="1" lang="en-US" altLang="ko-KR" dirty="0" err="1"/>
              <a:t>fuction</a:t>
            </a:r>
            <a:r>
              <a:rPr kumimoji="1" lang="ko-KR" altLang="en-US" dirty="0"/>
              <a:t>이라고 부르고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함수의 모양은 다음과 같습니다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4072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 함수를 </a:t>
            </a:r>
            <a:r>
              <a:rPr kumimoji="1" lang="ko-KR" altLang="en-US" dirty="0" err="1"/>
              <a:t>시그모이드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fuction</a:t>
            </a:r>
            <a:r>
              <a:rPr kumimoji="1" lang="ko-KR" altLang="en-US" dirty="0"/>
              <a:t> 혹은 </a:t>
            </a:r>
            <a:r>
              <a:rPr kumimoji="1" lang="en-US" altLang="ko-KR" dirty="0"/>
              <a:t>Logistic </a:t>
            </a:r>
            <a:r>
              <a:rPr kumimoji="1" lang="en-US" altLang="ko-KR" dirty="0" err="1"/>
              <a:t>fuction</a:t>
            </a:r>
            <a:r>
              <a:rPr kumimoji="1" lang="ko-KR" altLang="en-US" dirty="0"/>
              <a:t>이라고 부르고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함수의 모양은 다음과 같습니다</a:t>
            </a:r>
            <a:r>
              <a:rPr kumimoji="1" lang="en-US" altLang="ko-KR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7205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 다음 </a:t>
            </a:r>
            <a:r>
              <a:rPr kumimoji="1" lang="en-US" altLang="ko-KR" dirty="0"/>
              <a:t>cost </a:t>
            </a:r>
            <a:r>
              <a:rPr kumimoji="1" lang="en-US" altLang="ko-KR" dirty="0" err="1"/>
              <a:t>fuction</a:t>
            </a:r>
            <a:r>
              <a:rPr kumimoji="1" lang="en-US" altLang="ko-KR" dirty="0"/>
              <a:t> </a:t>
            </a:r>
            <a:r>
              <a:rPr kumimoji="1" lang="ko-KR" altLang="en-US" dirty="0"/>
              <a:t>또한 새로운 </a:t>
            </a:r>
            <a:r>
              <a:rPr kumimoji="1" lang="ko-KR" altLang="en-US" dirty="0" err="1"/>
              <a:t>가설함수에</a:t>
            </a:r>
            <a:r>
              <a:rPr kumimoji="1" lang="ko-KR" altLang="en-US" dirty="0"/>
              <a:t> 대하여 매끄러운 곡선이 나올 수 있도록 다음과 같이 정의가 되어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01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A8980-2E7F-6B41-A376-AF78684F8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EE3654-228A-704A-9D11-02DE24309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69309-66E9-C743-BFA3-5820F270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1F84CD-88C3-FC42-A595-F5D38B1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C03EE2-9758-7349-8346-D92CD50C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7957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3CF08-96FB-7B44-A926-A114CC21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C78B1-749B-7549-9DA2-888B97D66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1B42CE-8BD2-1540-94B1-5A5F8E7C6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6025E9-7C4F-1348-9DC1-B405E197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E5BDE-7773-C741-A915-446C4672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032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F53341-9A99-3245-9B9B-C530C637B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EB95B9-1AB0-3140-9CEB-7C85197CAE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B6B1C9-9563-D448-8497-6312B883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FABA9E-AAF6-CA4F-A8BC-53902473D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126100-A1D7-AC44-AE1C-1058CA09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0113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BCF49-E2DE-0E4B-B09C-42DB8421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53BFEB-90AA-5A4D-B6D3-B7376F82B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34B54F-F8F8-5C4F-980D-2C51FCF35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F0886-3ABA-D74E-B6F9-71D90703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F3376-62AC-D64D-9C60-5033EDF3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9664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80F5A-99B6-A144-AD8A-E8A6948A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5760B1-38E7-B546-A918-88A94D801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047F3-DCA6-9544-85FF-993CF388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03A11-DBB7-604D-AB03-2FAC86F3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68939-6D5A-1D4E-85AA-0D40AAC5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719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CC69-8003-AB4B-905A-4524BE4D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A7C34-0649-9C48-A911-DA088B728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E0CD70-1779-3647-8CC1-13DE62954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781DA3-47C7-0641-92DB-A5EAEE60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2022. 4. 28.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66541F-A9AE-2045-A230-D7A63628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531D58-EB52-2F49-959E-73834811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262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1035B-43BC-224B-9951-D2972D3C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0E1B0C-5C8E-634A-BDD3-A06343715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D3B58D-2932-2A4C-AD45-F62FCFC45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ECD788-3AF0-E446-AB43-EBDF49686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3AB6DC-4417-B741-AAC4-8FAC0732F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45B146-33B9-834C-AB7B-DA4ACCA84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2022. 4. 28.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9C33B9-4979-B040-9846-2E029882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86EF56C-A2D3-F045-B22C-5F7EE04E3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802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A09C0-8167-DE4B-8E29-BEEA3053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80C1F0-6CD8-374D-B54A-8C882FF93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2022. 4. 28.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A9EC2C-CCD3-2C41-A57E-3E5D5FCB3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AB6C7D-4D3C-8E48-BF62-545FD801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697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B882FE-B50B-7C42-9317-877917C3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2022. 4. 28.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7A5B12-759A-204B-AF5C-60125879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D7DBAB-3B7B-614B-86D0-76F266DD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950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6ECAD-D6D9-2444-B004-45520161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58626-FCBA-4D49-BA58-32D65496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7788DE-0565-F14E-97BC-E7BC650C0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A3128E-5FD3-5342-8345-B19F3438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2022. 4. 28.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66CD8C-5D70-1845-8F97-417746DA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6C451-8E35-8849-9979-879C12687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515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1BF28C-19BE-9F49-8B18-AB805961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2319A0-79FA-EE4A-8BE3-8635CC70A8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503A17-DD7E-2B47-8189-3E8CF4F54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0978A8-3BBE-A947-A49A-3538D943F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2022. 4. 28.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13B3FF-5DCE-3B47-A1F2-CA173B39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77F8C8-0962-544A-95B2-173EDF6E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255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B4E7BD-55B0-734D-9999-1070E29C4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B2AE7B-F37A-1741-B1BE-67FD31D85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D5FA4B-87E1-9F4D-8429-498B8439D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7144C-8221-0E4B-857C-44E92F7FF8BF}" type="datetimeFigureOut">
              <a:rPr kumimoji="1" lang="ko-Kore-KR" altLang="en-US" smtClean="0"/>
              <a:t>2022. 4. 28.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B8DF2-5455-9249-8D4F-FDC94DF64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EFB00-A8D4-3D40-80B5-7D2C8BF8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093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228164-22DB-704A-A6E2-3F4D11BC566B}"/>
              </a:ext>
            </a:extLst>
          </p:cNvPr>
          <p:cNvSpPr txBox="1"/>
          <p:nvPr/>
        </p:nvSpPr>
        <p:spPr>
          <a:xfrm>
            <a:off x="3017169" y="2367171"/>
            <a:ext cx="62078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Learning and test data sets</a:t>
            </a:r>
            <a:endParaRPr kumimoji="1" lang="ko-Kore-KR" altLang="en-US"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B6F01-8A29-084B-A9C7-7AC9CCE0E564}"/>
              </a:ext>
            </a:extLst>
          </p:cNvPr>
          <p:cNvSpPr txBox="1"/>
          <p:nvPr/>
        </p:nvSpPr>
        <p:spPr>
          <a:xfrm>
            <a:off x="6096000" y="4490829"/>
            <a:ext cx="3416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까지 요약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모두의 </a:t>
            </a:r>
            <a:r>
              <a:rPr kumimoji="1"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딥러닝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kumimoji="1"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7783E-0390-C748-92FB-72EC4206BB92}"/>
              </a:ext>
            </a:extLst>
          </p:cNvPr>
          <p:cNvSpPr txBox="1"/>
          <p:nvPr/>
        </p:nvSpPr>
        <p:spPr>
          <a:xfrm>
            <a:off x="9225023" y="6268569"/>
            <a:ext cx="296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2021310821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정현일</a:t>
            </a:r>
            <a:endParaRPr kumimoji="1"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393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31A399-4A4F-AB4C-91E0-5092001692F1}"/>
              </a:ext>
            </a:extLst>
          </p:cNvPr>
          <p:cNvSpPr txBox="1"/>
          <p:nvPr/>
        </p:nvSpPr>
        <p:spPr>
          <a:xfrm>
            <a:off x="3286848" y="2921168"/>
            <a:ext cx="5618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Cost Function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AF78D-9768-C74A-B757-6AA0148BA5EF}"/>
              </a:ext>
            </a:extLst>
          </p:cNvPr>
          <p:cNvSpPr txBox="1"/>
          <p:nvPr/>
        </p:nvSpPr>
        <p:spPr>
          <a:xfrm>
            <a:off x="379068" y="309898"/>
            <a:ext cx="6402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Logistic Classification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812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33BD44-1003-7844-A4DF-C7797F9C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81793"/>
            <a:ext cx="9753600" cy="382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F50841-AFB9-7947-A3A2-D6B91D910A69}"/>
              </a:ext>
            </a:extLst>
          </p:cNvPr>
          <p:cNvSpPr txBox="1"/>
          <p:nvPr/>
        </p:nvSpPr>
        <p:spPr>
          <a:xfrm>
            <a:off x="379068" y="309898"/>
            <a:ext cx="6402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Logistic Classification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99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B61C3C-17D2-A845-A4F4-A207024281EB}"/>
              </a:ext>
            </a:extLst>
          </p:cNvPr>
          <p:cNvSpPr txBox="1"/>
          <p:nvPr/>
        </p:nvSpPr>
        <p:spPr>
          <a:xfrm>
            <a:off x="590791" y="2921168"/>
            <a:ext cx="11010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Gradient </a:t>
            </a:r>
            <a:r>
              <a:rPr kumimoji="1" lang="en-US" altLang="ko-Kore-KR" sz="6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Decsent</a:t>
            </a:r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Algorithm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2CF3C1F-BDA1-004D-9AAF-FCC79728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108788"/>
            <a:ext cx="4114800" cy="1003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4E4EF6-FFB1-D244-8C05-9F3FC58C52C6}"/>
              </a:ext>
            </a:extLst>
          </p:cNvPr>
          <p:cNvSpPr txBox="1"/>
          <p:nvPr/>
        </p:nvSpPr>
        <p:spPr>
          <a:xfrm>
            <a:off x="379068" y="309898"/>
            <a:ext cx="6402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Logistic Classification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3322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889874" y="3044279"/>
            <a:ext cx="66344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Softmax</a:t>
            </a: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Classification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05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31A399-4A4F-AB4C-91E0-5092001692F1}"/>
              </a:ext>
            </a:extLst>
          </p:cNvPr>
          <p:cNvSpPr txBox="1"/>
          <p:nvPr/>
        </p:nvSpPr>
        <p:spPr>
          <a:xfrm>
            <a:off x="3859795" y="2921168"/>
            <a:ext cx="4472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Hypothesis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4B7E8-C3D4-B84D-A048-2877246EC125}"/>
              </a:ext>
            </a:extLst>
          </p:cNvPr>
          <p:cNvSpPr txBox="1"/>
          <p:nvPr/>
        </p:nvSpPr>
        <p:spPr>
          <a:xfrm>
            <a:off x="379068" y="309898"/>
            <a:ext cx="662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Softmax</a:t>
            </a: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Classification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03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D4B7E8-C3D4-B84D-A048-2877246EC125}"/>
              </a:ext>
            </a:extLst>
          </p:cNvPr>
          <p:cNvSpPr txBox="1"/>
          <p:nvPr/>
        </p:nvSpPr>
        <p:spPr>
          <a:xfrm>
            <a:off x="379068" y="309898"/>
            <a:ext cx="662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Softmax</a:t>
            </a: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Classification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1B7C9A-BE6B-8147-A405-EFD4B3146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50" y="1577082"/>
            <a:ext cx="93091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47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D4B7E8-C3D4-B84D-A048-2877246EC125}"/>
              </a:ext>
            </a:extLst>
          </p:cNvPr>
          <p:cNvSpPr txBox="1"/>
          <p:nvPr/>
        </p:nvSpPr>
        <p:spPr>
          <a:xfrm>
            <a:off x="379068" y="309898"/>
            <a:ext cx="662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Softmax</a:t>
            </a: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Classification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63E0BF-E528-D446-9E35-92651BDC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1492250"/>
            <a:ext cx="102997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2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D4B7E8-C3D4-B84D-A048-2877246EC125}"/>
              </a:ext>
            </a:extLst>
          </p:cNvPr>
          <p:cNvSpPr txBox="1"/>
          <p:nvPr/>
        </p:nvSpPr>
        <p:spPr>
          <a:xfrm>
            <a:off x="379068" y="309898"/>
            <a:ext cx="662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Softmax</a:t>
            </a: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Classification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D9C4F6-FF20-1347-A762-DC6E9C324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1079339"/>
            <a:ext cx="10223500" cy="279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A5860A-7929-B242-8CF0-E1FF4D529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039" y="3939450"/>
            <a:ext cx="4907922" cy="260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40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D4B7E8-C3D4-B84D-A048-2877246EC125}"/>
              </a:ext>
            </a:extLst>
          </p:cNvPr>
          <p:cNvSpPr txBox="1"/>
          <p:nvPr/>
        </p:nvSpPr>
        <p:spPr>
          <a:xfrm>
            <a:off x="379068" y="309898"/>
            <a:ext cx="662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Softmax</a:t>
            </a: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Classification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A5860A-7929-B242-8CF0-E1FF4D529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649" y="2345319"/>
            <a:ext cx="4907922" cy="2608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427777-8875-634A-B3F0-EEA816125258}"/>
              </a:ext>
            </a:extLst>
          </p:cNvPr>
          <p:cNvSpPr txBox="1"/>
          <p:nvPr/>
        </p:nvSpPr>
        <p:spPr>
          <a:xfrm>
            <a:off x="7914636" y="2368224"/>
            <a:ext cx="13264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</a:p>
          <a:p>
            <a:r>
              <a:rPr kumimoji="1" lang="en-US" altLang="ko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-&gt;0</a:t>
            </a:r>
          </a:p>
          <a:p>
            <a:r>
              <a:rPr kumimoji="1" lang="en-US" altLang="ko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-&gt;0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E52F9-7239-8145-8EF2-0318AE782640}"/>
              </a:ext>
            </a:extLst>
          </p:cNvPr>
          <p:cNvSpPr txBox="1"/>
          <p:nvPr/>
        </p:nvSpPr>
        <p:spPr>
          <a:xfrm>
            <a:off x="6390013" y="3176315"/>
            <a:ext cx="1642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encoding</a:t>
            </a:r>
            <a:endParaRPr kumimoji="1"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6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D4B7E8-C3D4-B84D-A048-2877246EC125}"/>
              </a:ext>
            </a:extLst>
          </p:cNvPr>
          <p:cNvSpPr txBox="1"/>
          <p:nvPr/>
        </p:nvSpPr>
        <p:spPr>
          <a:xfrm>
            <a:off x="379068" y="309898"/>
            <a:ext cx="662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Softmax</a:t>
            </a: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Classification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121C9-2BD0-7C4E-BE75-A054C6A53958}"/>
              </a:ext>
            </a:extLst>
          </p:cNvPr>
          <p:cNvSpPr txBox="1"/>
          <p:nvPr/>
        </p:nvSpPr>
        <p:spPr>
          <a:xfrm>
            <a:off x="1063494" y="2459504"/>
            <a:ext cx="10065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Cost Function</a:t>
            </a:r>
          </a:p>
          <a:p>
            <a:r>
              <a:rPr kumimoji="1"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Cross-Entropy</a:t>
            </a:r>
            <a:r>
              <a:rPr kumimoji="1"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Function)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924AD8-DD78-BC4E-B925-E46F00552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28" y="4337522"/>
            <a:ext cx="4573572" cy="22834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CD6C96-B0CE-F64A-B792-D0D669314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811" y="4337522"/>
            <a:ext cx="2932633" cy="23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1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228164-22DB-704A-A6E2-3F4D11BC566B}"/>
              </a:ext>
            </a:extLst>
          </p:cNvPr>
          <p:cNvSpPr txBox="1"/>
          <p:nvPr/>
        </p:nvSpPr>
        <p:spPr>
          <a:xfrm>
            <a:off x="4056926" y="306877"/>
            <a:ext cx="40781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Contents</a:t>
            </a:r>
            <a:endParaRPr kumimoji="1" lang="ko-Kore-KR" altLang="en-US"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FD079-F120-6E4C-96A3-6AD3445C1144}"/>
              </a:ext>
            </a:extLst>
          </p:cNvPr>
          <p:cNvSpPr txBox="1"/>
          <p:nvPr/>
        </p:nvSpPr>
        <p:spPr>
          <a:xfrm>
            <a:off x="1270320" y="2671779"/>
            <a:ext cx="7242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Softmax</a:t>
            </a: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Classification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1270320" y="1719649"/>
            <a:ext cx="713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Logistic Classification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20076-551D-5843-9E52-D86E756C82E2}"/>
              </a:ext>
            </a:extLst>
          </p:cNvPr>
          <p:cNvSpPr txBox="1"/>
          <p:nvPr/>
        </p:nvSpPr>
        <p:spPr>
          <a:xfrm>
            <a:off x="1270320" y="3623909"/>
            <a:ext cx="8512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Learning rate / data preprocessing / overfitting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A2772-F2F9-634E-82F4-26A71345832B}"/>
              </a:ext>
            </a:extLst>
          </p:cNvPr>
          <p:cNvSpPr txBox="1"/>
          <p:nvPr/>
        </p:nvSpPr>
        <p:spPr>
          <a:xfrm>
            <a:off x="1270320" y="5130037"/>
            <a:ext cx="8512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Learning and test data sets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47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D4B7E8-C3D4-B84D-A048-2877246EC125}"/>
              </a:ext>
            </a:extLst>
          </p:cNvPr>
          <p:cNvSpPr txBox="1"/>
          <p:nvPr/>
        </p:nvSpPr>
        <p:spPr>
          <a:xfrm>
            <a:off x="379068" y="309898"/>
            <a:ext cx="662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Softmax</a:t>
            </a: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Classification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10BE1-6FC2-DC4D-B868-3A952BB62B5F}"/>
              </a:ext>
            </a:extLst>
          </p:cNvPr>
          <p:cNvSpPr txBox="1"/>
          <p:nvPr/>
        </p:nvSpPr>
        <p:spPr>
          <a:xfrm>
            <a:off x="590791" y="2921168"/>
            <a:ext cx="11010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Gradient </a:t>
            </a:r>
            <a:r>
              <a:rPr kumimoji="1" lang="en-US" altLang="ko-Kore-KR" sz="6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Decsent</a:t>
            </a:r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Algorithm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0FBF83-B30F-D444-A37A-F5822E9DD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550" y="3850707"/>
            <a:ext cx="4230899" cy="269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27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968937" y="2367171"/>
            <a:ext cx="62541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Learning rate / </a:t>
            </a:r>
          </a:p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Data preprocessing /</a:t>
            </a:r>
          </a:p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overfitting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531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419946" y="384623"/>
            <a:ext cx="4232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Learning rate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705D3-5FB9-5240-BE87-6EB3E33AE3C1}"/>
              </a:ext>
            </a:extLst>
          </p:cNvPr>
          <p:cNvSpPr txBox="1"/>
          <p:nvPr/>
        </p:nvSpPr>
        <p:spPr>
          <a:xfrm>
            <a:off x="1392339" y="1738140"/>
            <a:ext cx="4703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overshooting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C6F4F3-1E9B-E942-B882-BC7DD688E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07" y="2535652"/>
            <a:ext cx="5333491" cy="4132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A930D2-EC9A-D84D-A92F-BFF316071AA2}"/>
              </a:ext>
            </a:extLst>
          </p:cNvPr>
          <p:cNvSpPr txBox="1"/>
          <p:nvPr/>
        </p:nvSpPr>
        <p:spPr>
          <a:xfrm>
            <a:off x="7136335" y="1738139"/>
            <a:ext cx="4703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takes too long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CD722B-1C6F-F845-8253-014F1F5C6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375" y="2507580"/>
            <a:ext cx="5254621" cy="407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9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419946" y="384623"/>
            <a:ext cx="4443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Preprocessing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A4353B-EB07-5842-A057-CD691E82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" y="1433055"/>
            <a:ext cx="90551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89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419946" y="384623"/>
            <a:ext cx="4443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Preprocessing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7466EC-7F8B-7F4E-8FA1-35CDA6739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" y="1549400"/>
            <a:ext cx="9055100" cy="3759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EA7D9A-0C05-C64F-8954-8CCF859E6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235" y="4722062"/>
            <a:ext cx="2762629" cy="11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3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419946" y="384623"/>
            <a:ext cx="4443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Overfitting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98D217-F236-6B40-9A25-6D3595B2F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557634"/>
            <a:ext cx="92202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4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419946" y="384623"/>
            <a:ext cx="4443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Overfitting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2AE23-0321-1447-90DD-196223495466}"/>
              </a:ext>
            </a:extLst>
          </p:cNvPr>
          <p:cNvSpPr txBox="1"/>
          <p:nvPr/>
        </p:nvSpPr>
        <p:spPr>
          <a:xfrm>
            <a:off x="3951492" y="3044279"/>
            <a:ext cx="4289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Regularization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23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419946" y="384623"/>
            <a:ext cx="4443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Overfitting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2AE23-0321-1447-90DD-196223495466}"/>
              </a:ext>
            </a:extLst>
          </p:cNvPr>
          <p:cNvSpPr txBox="1"/>
          <p:nvPr/>
        </p:nvSpPr>
        <p:spPr>
          <a:xfrm>
            <a:off x="3951492" y="1709094"/>
            <a:ext cx="4289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Regularization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6C698C-0D3B-784C-9051-01BEEDBF42FD}"/>
              </a:ext>
            </a:extLst>
          </p:cNvPr>
          <p:cNvSpPr txBox="1"/>
          <p:nvPr/>
        </p:nvSpPr>
        <p:spPr>
          <a:xfrm>
            <a:off x="5203179" y="56887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A16CAB-04FF-9049-A327-D20FF0E8E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696" y="2757773"/>
            <a:ext cx="6754608" cy="333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84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6C698C-0D3B-784C-9051-01BEEDBF42FD}"/>
              </a:ext>
            </a:extLst>
          </p:cNvPr>
          <p:cNvSpPr txBox="1"/>
          <p:nvPr/>
        </p:nvSpPr>
        <p:spPr>
          <a:xfrm>
            <a:off x="5203179" y="56887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114F4E-C1F2-3343-89E0-313EFB03848F}"/>
              </a:ext>
            </a:extLst>
          </p:cNvPr>
          <p:cNvSpPr txBox="1"/>
          <p:nvPr/>
        </p:nvSpPr>
        <p:spPr>
          <a:xfrm>
            <a:off x="3918822" y="2705725"/>
            <a:ext cx="43543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Learning and </a:t>
            </a:r>
          </a:p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test data sets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04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6C698C-0D3B-784C-9051-01BEEDBF42FD}"/>
              </a:ext>
            </a:extLst>
          </p:cNvPr>
          <p:cNvSpPr txBox="1"/>
          <p:nvPr/>
        </p:nvSpPr>
        <p:spPr>
          <a:xfrm>
            <a:off x="5203179" y="56887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7D389B-B6F9-A946-8407-701C5385F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34" y="2039814"/>
            <a:ext cx="5340396" cy="32196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75023F-D13E-B546-8688-A9FC29704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950" y="2191377"/>
            <a:ext cx="6020050" cy="2742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D5A9D6-EA04-5848-9F47-46374D88C82A}"/>
              </a:ext>
            </a:extLst>
          </p:cNvPr>
          <p:cNvSpPr txBox="1"/>
          <p:nvPr/>
        </p:nvSpPr>
        <p:spPr>
          <a:xfrm>
            <a:off x="401899" y="415246"/>
            <a:ext cx="9274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Learning and test data sets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10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889874" y="3044279"/>
            <a:ext cx="6412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Logistic Classification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879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4895367" y="2916958"/>
            <a:ext cx="2401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7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End!</a:t>
            </a:r>
            <a:endParaRPr kumimoji="1" lang="ko-Kore-KR" altLang="en-US" sz="7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4899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31A399-4A4F-AB4C-91E0-5092001692F1}"/>
              </a:ext>
            </a:extLst>
          </p:cNvPr>
          <p:cNvSpPr txBox="1"/>
          <p:nvPr/>
        </p:nvSpPr>
        <p:spPr>
          <a:xfrm>
            <a:off x="3859795" y="2921168"/>
            <a:ext cx="4472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Hypothesis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4B7E8-C3D4-B84D-A048-2877246EC125}"/>
              </a:ext>
            </a:extLst>
          </p:cNvPr>
          <p:cNvSpPr txBox="1"/>
          <p:nvPr/>
        </p:nvSpPr>
        <p:spPr>
          <a:xfrm>
            <a:off x="379068" y="309898"/>
            <a:ext cx="6402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Logistic Classification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308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D4B7E8-C3D4-B84D-A048-2877246EC125}"/>
              </a:ext>
            </a:extLst>
          </p:cNvPr>
          <p:cNvSpPr txBox="1"/>
          <p:nvPr/>
        </p:nvSpPr>
        <p:spPr>
          <a:xfrm>
            <a:off x="379068" y="309898"/>
            <a:ext cx="6402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Logistic Classification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E75219-5115-D64F-AC99-7C2429212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397000"/>
            <a:ext cx="9398000" cy="406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BA52FA-EE88-F545-8AFE-7E5DA9A64852}"/>
              </a:ext>
            </a:extLst>
          </p:cNvPr>
          <p:cNvSpPr txBox="1"/>
          <p:nvPr/>
        </p:nvSpPr>
        <p:spPr>
          <a:xfrm>
            <a:off x="2155152" y="5667259"/>
            <a:ext cx="7881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Hypothesis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of linear regression</a:t>
            </a:r>
          </a:p>
          <a:p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can give values large than 1 or less than 0</a:t>
            </a:r>
            <a:endParaRPr kumimoji="1" lang="ko-Kore-KR" altLang="en-US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834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D4B7E8-C3D4-B84D-A048-2877246EC125}"/>
              </a:ext>
            </a:extLst>
          </p:cNvPr>
          <p:cNvSpPr txBox="1"/>
          <p:nvPr/>
        </p:nvSpPr>
        <p:spPr>
          <a:xfrm>
            <a:off x="379068" y="309898"/>
            <a:ext cx="6402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Logistic Classification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DFBED-8775-9D43-825E-B7F5E8E98162}"/>
              </a:ext>
            </a:extLst>
          </p:cNvPr>
          <p:cNvSpPr txBox="1"/>
          <p:nvPr/>
        </p:nvSpPr>
        <p:spPr>
          <a:xfrm>
            <a:off x="3859795" y="2413337"/>
            <a:ext cx="4472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Z = </a:t>
            </a:r>
            <a:r>
              <a:rPr kumimoji="1" lang="en-US" altLang="ko-Kore-KR" sz="6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Wx</a:t>
            </a:r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+ b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B31AC-552D-2C49-A381-578C89037D18}"/>
              </a:ext>
            </a:extLst>
          </p:cNvPr>
          <p:cNvSpPr txBox="1"/>
          <p:nvPr/>
        </p:nvSpPr>
        <p:spPr>
          <a:xfrm>
            <a:off x="3859795" y="3429000"/>
            <a:ext cx="4472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g(Z) -&gt; 0~1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346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D4B7E8-C3D4-B84D-A048-2877246EC125}"/>
              </a:ext>
            </a:extLst>
          </p:cNvPr>
          <p:cNvSpPr txBox="1"/>
          <p:nvPr/>
        </p:nvSpPr>
        <p:spPr>
          <a:xfrm>
            <a:off x="379068" y="309898"/>
            <a:ext cx="6402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Logistic Classification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DFBED-8775-9D43-825E-B7F5E8E98162}"/>
              </a:ext>
            </a:extLst>
          </p:cNvPr>
          <p:cNvSpPr txBox="1"/>
          <p:nvPr/>
        </p:nvSpPr>
        <p:spPr>
          <a:xfrm>
            <a:off x="3859795" y="2413337"/>
            <a:ext cx="4472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Z = </a:t>
            </a:r>
            <a:r>
              <a:rPr kumimoji="1" lang="en-US" altLang="ko-Kore-KR" sz="6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Wx</a:t>
            </a:r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+ b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B31AC-552D-2C49-A381-578C89037D18}"/>
              </a:ext>
            </a:extLst>
          </p:cNvPr>
          <p:cNvSpPr txBox="1"/>
          <p:nvPr/>
        </p:nvSpPr>
        <p:spPr>
          <a:xfrm>
            <a:off x="3859795" y="3429000"/>
            <a:ext cx="4472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g(Z) -&gt; 0~1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418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D4B7E8-C3D4-B84D-A048-2877246EC125}"/>
              </a:ext>
            </a:extLst>
          </p:cNvPr>
          <p:cNvSpPr txBox="1"/>
          <p:nvPr/>
        </p:nvSpPr>
        <p:spPr>
          <a:xfrm>
            <a:off x="379068" y="309898"/>
            <a:ext cx="6402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Logistic Classification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B31AC-552D-2C49-A381-578C89037D18}"/>
              </a:ext>
            </a:extLst>
          </p:cNvPr>
          <p:cNvSpPr txBox="1"/>
          <p:nvPr/>
        </p:nvSpPr>
        <p:spPr>
          <a:xfrm>
            <a:off x="2980513" y="1503095"/>
            <a:ext cx="6230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g(Z)</a:t>
            </a:r>
            <a:r>
              <a:rPr kumimoji="1"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=</a:t>
            </a:r>
            <a:r>
              <a:rPr kumimoji="1"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1/(1+e^-Z)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953832-9432-D14D-A22C-F0A125586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660" y="2630683"/>
            <a:ext cx="4084680" cy="391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3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D4B7E8-C3D4-B84D-A048-2877246EC125}"/>
              </a:ext>
            </a:extLst>
          </p:cNvPr>
          <p:cNvSpPr txBox="1"/>
          <p:nvPr/>
        </p:nvSpPr>
        <p:spPr>
          <a:xfrm>
            <a:off x="379068" y="309898"/>
            <a:ext cx="6402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Logistic Classification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B31AC-552D-2C49-A381-578C89037D18}"/>
              </a:ext>
            </a:extLst>
          </p:cNvPr>
          <p:cNvSpPr txBox="1"/>
          <p:nvPr/>
        </p:nvSpPr>
        <p:spPr>
          <a:xfrm>
            <a:off x="2318341" y="2983938"/>
            <a:ext cx="7555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H(X)</a:t>
            </a:r>
            <a:r>
              <a:rPr kumimoji="1"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=</a:t>
            </a:r>
            <a:r>
              <a:rPr kumimoji="1"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1/(1+e^-(WX))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89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899</Words>
  <Application>Microsoft Macintosh PowerPoint</Application>
  <PresentationFormat>와이드스크린</PresentationFormat>
  <Paragraphs>120</Paragraphs>
  <Slides>30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Calibri</vt:lpstr>
      <vt:lpstr>BM DoHyeon OTF</vt:lpstr>
      <vt:lpstr>Arial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정현일</dc:creator>
  <cp:lastModifiedBy>정현일</cp:lastModifiedBy>
  <cp:revision>7</cp:revision>
  <dcterms:created xsi:type="dcterms:W3CDTF">2022-04-18T16:45:49Z</dcterms:created>
  <dcterms:modified xsi:type="dcterms:W3CDTF">2022-04-28T02:04:01Z</dcterms:modified>
</cp:coreProperties>
</file>